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1" r:id="rId4"/>
    <p:sldId id="1354" r:id="rId6"/>
    <p:sldId id="1355" r:id="rId7"/>
    <p:sldId id="1357" r:id="rId8"/>
    <p:sldId id="1358" r:id="rId9"/>
    <p:sldId id="1360" r:id="rId10"/>
    <p:sldId id="1362" r:id="rId11"/>
    <p:sldId id="1364" r:id="rId12"/>
    <p:sldId id="1365" r:id="rId13"/>
    <p:sldId id="1366" r:id="rId14"/>
    <p:sldId id="135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FF"/>
    <a:srgbClr val="CCE4BD"/>
    <a:srgbClr val="CCFF66"/>
    <a:srgbClr val="B0B6AA"/>
    <a:srgbClr val="99FF99"/>
    <a:srgbClr val="77933C"/>
    <a:srgbClr val="CCCCFF"/>
    <a:srgbClr val="9966FF"/>
    <a:srgbClr val="57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8" autoAdjust="0"/>
    <p:restoredTop sz="87882" autoAdjust="0"/>
  </p:normalViewPr>
  <p:slideViewPr>
    <p:cSldViewPr snapToGrid="0">
      <p:cViewPr varScale="1">
        <p:scale>
          <a:sx n="58" d="100"/>
          <a:sy n="58" d="100"/>
        </p:scale>
        <p:origin x="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FD68C-162C-4CA6-BC7A-D503976456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55535-5857-46A1-93E8-F44A57109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45684" y="154745"/>
            <a:ext cx="6736666" cy="65667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11390" y="-16334"/>
            <a:ext cx="12192000" cy="392488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1390" y="3900806"/>
            <a:ext cx="12192000" cy="2933114"/>
          </a:xfrm>
          <a:prstGeom prst="rect">
            <a:avLst/>
          </a:prstGeom>
          <a:solidFill>
            <a:srgbClr val="005299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16091" y="6421185"/>
            <a:ext cx="4275909" cy="300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草檀斋毛泽东字体" panose="02010601030101010101" pitchFamily="2" charset="-122"/>
                <a:ea typeface="草檀斋毛泽东字体" panose="02010601030101010101" pitchFamily="2" charset="-122"/>
              </a:rPr>
              <a:t>北京航空航天大学医工交叉创新研究院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草檀斋毛泽东字体" panose="02010601030101010101" pitchFamily="2" charset="-122"/>
              <a:ea typeface="草檀斋毛泽东字体" panose="02010601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腾祥嘉丽大黑简" panose="01010104010101010101" pitchFamily="2" charset="-122"/>
                <a:ea typeface="腾祥嘉丽大黑简" panose="0101010401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12610" y="3940969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腾祥嘉丽大黑简" panose="01010104010101010101" pitchFamily="2" charset="-122"/>
                <a:ea typeface="腾祥嘉丽大黑简" panose="0101010401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340" y="182564"/>
            <a:ext cx="11642103" cy="662781"/>
          </a:xfrm>
        </p:spPr>
        <p:txBody>
          <a:bodyPr>
            <a:noAutofit/>
          </a:bodyPr>
          <a:lstStyle>
            <a:lvl1pPr>
              <a:defRPr sz="4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1338" y="1227931"/>
            <a:ext cx="11642103" cy="4843463"/>
          </a:xfrm>
        </p:spPr>
        <p:txBody>
          <a:bodyPr>
            <a:norm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Bef>
                <a:spcPts val="0"/>
              </a:spcBef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957263"/>
            <a:ext cx="3403600" cy="107950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3360738" y="1008063"/>
            <a:ext cx="26924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2033C-70E9-4996-B5FE-6974CD59B94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53C34-1AA1-4AB3-A96F-01890984CFF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D43E-FC57-450B-BB2E-57BEBD83F0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78346-C071-4D3F-80C2-20228EBD2B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-1" y="2384539"/>
            <a:ext cx="12186771" cy="147757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no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CN" sz="40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10nm </a:t>
            </a:r>
            <a:r>
              <a:rPr lang="zh-CN" altLang="en-US" sz="40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的困局</a:t>
            </a:r>
            <a:br>
              <a:rPr lang="zh-CN" altLang="en-US" sz="4000" b="1" dirty="0">
                <a:ln w="3175">
                  <a:solidFill>
                    <a:srgbClr val="C00000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0" lang="zh-CN" altLang="en-US" sz="4000" b="1" i="0" u="none" strike="noStrike" kern="1200" cap="none" spc="0" normalizeH="0" baseline="0" noProof="0" dirty="0">
              <a:ln w="3175">
                <a:solidFill>
                  <a:srgbClr val="C00000"/>
                </a:solidFill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C:\Users\len\Desktop\7-140129231040534.png"/>
          <p:cNvPicPr/>
          <p:nvPr/>
        </p:nvPicPr>
        <p:blipFill rotWithShape="1">
          <a:blip r:embed="rId1" cstate="screen"/>
          <a:srcRect/>
          <a:stretch>
            <a:fillRect/>
          </a:stretch>
        </p:blipFill>
        <p:spPr bwMode="auto">
          <a:xfrm>
            <a:off x="149" y="181795"/>
            <a:ext cx="5485624" cy="11325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-1" y="4074160"/>
            <a:ext cx="12186770" cy="56291"/>
          </a:xfrm>
          <a:prstGeom prst="rect">
            <a:avLst/>
          </a:prstGeom>
          <a:solidFill>
            <a:srgbClr val="000064"/>
          </a:solidFill>
          <a:ln w="0">
            <a:solidFill>
              <a:srgbClr val="072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83884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002638" y="6473957"/>
            <a:ext cx="2743200" cy="365125"/>
          </a:xfrm>
        </p:spPr>
        <p:txBody>
          <a:bodyPr/>
          <a:lstStyle/>
          <a:p>
            <a:fld id="{AA7DF3BD-DC67-4A77-9B69-DD9DA2FB678F}" type="datetime2"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9783" y="4932358"/>
            <a:ext cx="6687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汇报人：陈程 王煜霄 徐靖涵 范云潜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848" y="212725"/>
            <a:ext cx="11642103" cy="66278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光刻技术：</a:t>
            </a:r>
            <a:r>
              <a:rPr lang="en-US" altLang="zh-CN" dirty="0">
                <a:solidFill>
                  <a:srgbClr val="FF0000"/>
                </a:solidFill>
              </a:rPr>
              <a:t>EUV or DUV?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780" y="1248410"/>
            <a:ext cx="12546965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sz="2400" dirty="0"/>
              <a:t> </a:t>
            </a:r>
            <a:r>
              <a:rPr lang="en-US" altLang="zh-CN" sz="2400" dirty="0"/>
              <a:t>EUV</a:t>
            </a:r>
            <a:r>
              <a:rPr lang="zh-CN" altLang="en-US" sz="2400" dirty="0"/>
              <a:t>：在单图案极限之内，可以消除许多与图案化相关的设计复杂性。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>
                <a:solidFill>
                  <a:schemeClr val="tx1"/>
                </a:solidFill>
              </a:rPr>
              <a:t> EUV</a:t>
            </a:r>
            <a:r>
              <a:rPr lang="zh-CN" altLang="en-US" sz="2400" dirty="0">
                <a:solidFill>
                  <a:schemeClr val="tx1"/>
                </a:solidFill>
              </a:rPr>
              <a:t>：边缘清晰，对于</a:t>
            </a:r>
            <a:r>
              <a:rPr lang="en-US" altLang="zh-CN" sz="2400" dirty="0">
                <a:solidFill>
                  <a:schemeClr val="tx1"/>
                </a:solidFill>
              </a:rPr>
              <a:t>7nm</a:t>
            </a:r>
            <a:r>
              <a:rPr lang="zh-CN" altLang="en-US" sz="2400" dirty="0">
                <a:solidFill>
                  <a:schemeClr val="tx1"/>
                </a:solidFill>
              </a:rPr>
              <a:t>工艺，</a:t>
            </a:r>
            <a:r>
              <a:rPr lang="en-US" altLang="zh-CN" sz="2400" dirty="0">
                <a:solidFill>
                  <a:schemeClr val="tx1"/>
                </a:solidFill>
              </a:rPr>
              <a:t>EUV-2D</a:t>
            </a:r>
            <a:r>
              <a:rPr lang="zh-CN" altLang="en-US" sz="2400" dirty="0">
                <a:solidFill>
                  <a:schemeClr val="tx1"/>
                </a:solidFill>
              </a:rPr>
              <a:t>保真度比</a:t>
            </a:r>
            <a:r>
              <a:rPr lang="en-US" altLang="zh-CN" sz="2400" dirty="0" err="1">
                <a:solidFill>
                  <a:schemeClr val="tx1"/>
                </a:solidFill>
              </a:rPr>
              <a:t>ArF-multipatterning</a:t>
            </a:r>
            <a:r>
              <a:rPr lang="zh-CN" altLang="en-US" sz="2400" dirty="0">
                <a:solidFill>
                  <a:schemeClr val="tx1"/>
                </a:solidFill>
              </a:rPr>
              <a:t>高</a:t>
            </a:r>
            <a:r>
              <a:rPr lang="en-US" altLang="zh-CN" sz="2400" dirty="0">
                <a:solidFill>
                  <a:schemeClr val="tx1"/>
                </a:solidFill>
              </a:rPr>
              <a:t>70%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5" name="图片 4" descr="C:\Users\11745\AppData\Local\Temp\WeChat Files\d141949938747b0b2cd772551b77d9f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8" y="3337979"/>
            <a:ext cx="38963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11745\AppData\Local\Temp\WeChat Files\cbcda64d55368188570149ce18605d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99" y="2793076"/>
            <a:ext cx="3896361" cy="38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8375015" y="212725"/>
            <a:ext cx="3852545" cy="5835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en-US" altLang="en-US" sz="3200" b="1" dirty="0">
                <a:solidFill>
                  <a:schemeClr val="bg1"/>
                </a:solidFill>
                <a:sym typeface="+mn-ea"/>
              </a:rPr>
              <a:t>Intel 7nm 采用 EUV</a:t>
            </a:r>
            <a:endParaRPr lang="en-US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bldLvl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9558" y="2554487"/>
            <a:ext cx="42667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800" b="1" dirty="0">
                <a:solidFill>
                  <a:srgbClr val="0033CC"/>
                </a:solidFill>
              </a:rPr>
              <a:t>欢迎提问</a:t>
            </a:r>
            <a:endParaRPr lang="zh-CN" altLang="en-US" sz="780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介绍内容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7881620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Intel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生产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模式之困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Intel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研发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模式之困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Intel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制程工艺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之困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Intel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核心架构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之困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光刻技术：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EUV or DUV?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0975" y="2369185"/>
            <a:ext cx="2073910" cy="80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885" y="190500"/>
            <a:ext cx="3119755" cy="5111750"/>
          </a:xfrm>
          <a:prstGeom prst="rect">
            <a:avLst/>
          </a:prstGeom>
        </p:spPr>
      </p:pic>
      <p:pic>
        <p:nvPicPr>
          <p:cNvPr id="7" name="Picture 6" descr="18b2000706e9c2527dc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4889500"/>
            <a:ext cx="5417185" cy="175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Intel </a:t>
            </a:r>
            <a:r>
              <a:rPr lang="en-US" altLang="en-US" dirty="0">
                <a:solidFill>
                  <a:srgbClr val="FF0000"/>
                </a:solidFill>
              </a:rPr>
              <a:t>生产</a:t>
            </a:r>
            <a:r>
              <a:rPr lang="zh-CN" altLang="en-US" dirty="0">
                <a:solidFill>
                  <a:srgbClr val="FF0000"/>
                </a:solidFill>
              </a:rPr>
              <a:t>模式之困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11393954" cy="5396865"/>
          </a:xfrm>
        </p:spPr>
        <p:txBody>
          <a:bodyPr>
            <a:normAutofit/>
          </a:bodyPr>
          <a:lstStyle/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IDM(Integrated Device </a:t>
            </a:r>
            <a:r>
              <a:rPr lang="en-US" altLang="zh-CN" sz="2400" dirty="0" err="1"/>
              <a:t>Manufature</a:t>
            </a:r>
            <a:r>
              <a:rPr lang="en-US" altLang="zh-CN" sz="2400" dirty="0"/>
              <a:t>) </a:t>
            </a:r>
            <a:r>
              <a:rPr lang="en-US" altLang="zh-CN" sz="2400" b="1" dirty="0"/>
              <a:t>vs</a:t>
            </a:r>
            <a:r>
              <a:rPr lang="en-US" altLang="zh-CN" sz="2400" dirty="0"/>
              <a:t>  Fabless &amp; Foundry</a:t>
            </a:r>
            <a:endParaRPr lang="en-US" altLang="zh-CN" sz="24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Fabless </a:t>
            </a:r>
            <a:r>
              <a:rPr lang="zh-CN" altLang="en-US" sz="2400" dirty="0"/>
              <a:t>和 </a:t>
            </a:r>
            <a:r>
              <a:rPr lang="en-US" altLang="zh-CN" sz="2400" dirty="0"/>
              <a:t>Foundry </a:t>
            </a:r>
            <a:r>
              <a:rPr lang="zh-CN" altLang="en-US" sz="2400" dirty="0"/>
              <a:t>产品线相互依存且</a:t>
            </a:r>
            <a:r>
              <a:rPr lang="zh-CN" altLang="en-US" sz="2400" b="1" dirty="0">
                <a:solidFill>
                  <a:srgbClr val="FF0000"/>
                </a:solidFill>
              </a:rPr>
              <a:t>可替代</a:t>
            </a:r>
            <a:r>
              <a:rPr lang="zh-CN" altLang="en-US" sz="2400" dirty="0"/>
              <a:t>，倒逼产品创新</a:t>
            </a:r>
            <a:endParaRPr lang="en-US" altLang="zh-CN" sz="24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IDM </a:t>
            </a:r>
            <a:r>
              <a:rPr lang="zh-CN" altLang="en-US" sz="2400" b="1" dirty="0">
                <a:solidFill>
                  <a:srgbClr val="FF0000"/>
                </a:solidFill>
              </a:rPr>
              <a:t>自产自销</a:t>
            </a:r>
            <a:r>
              <a:rPr lang="zh-CN" altLang="en-US" sz="2400" dirty="0"/>
              <a:t>，没有上述的压力</a:t>
            </a:r>
            <a:endParaRPr lang="en-US" altLang="zh-C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2796540"/>
            <a:ext cx="5224145" cy="374269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5695315" y="2608580"/>
            <a:ext cx="6098540" cy="4533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32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000" dirty="0"/>
              <a:t> IDM 有资源整合优势</a:t>
            </a:r>
            <a:r>
              <a:rPr lang="en-US" altLang="en-US" sz="2000" dirty="0"/>
              <a:t>,</a:t>
            </a:r>
            <a:r>
              <a:rPr lang="en-US" sz="2000" dirty="0"/>
              <a:t>各个</a:t>
            </a:r>
            <a:r>
              <a:rPr lang="en-US" altLang="zh-CN" sz="2000" dirty="0"/>
              <a:t>环节协同优化 </a:t>
            </a:r>
            <a:endParaRPr lang="en-US" altLang="zh-CN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000" dirty="0"/>
              <a:t> </a:t>
            </a:r>
            <a:r>
              <a:rPr lang="en-US" altLang="en-US" sz="2000" dirty="0"/>
              <a:t>IDM 利润率较高,存在技术优势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 IDM 公司规模庞大,管理成本和运营费用较高,资本回报率偏低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 eg. Intel、三星、德州仪器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Fabless 只负责芯片的电路设计与销售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 eg. AMD，海思、联发科、博通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Foundry 只负责制造封装或测试其中一环</a:t>
            </a:r>
            <a:endParaRPr lang="en-US" altLang="en-US" sz="2000" dirty="0"/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en-US" sz="2000" dirty="0"/>
              <a:t> eg. SMIC、UMC、Global Foundry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Intel </a:t>
            </a:r>
            <a:r>
              <a:rPr lang="en-US" altLang="en-US" dirty="0">
                <a:solidFill>
                  <a:srgbClr val="FF0000"/>
                </a:solidFill>
              </a:rPr>
              <a:t>研发</a:t>
            </a:r>
            <a:r>
              <a:rPr lang="zh-CN" altLang="en-US" dirty="0">
                <a:solidFill>
                  <a:srgbClr val="FF0000"/>
                </a:solidFill>
              </a:rPr>
              <a:t>模式之困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lang="zh-CN" altLang="en-US" sz="2400" dirty="0"/>
              <a:t>制程进化到</a:t>
            </a:r>
            <a:r>
              <a:rPr lang="en-US" altLang="zh-CN" sz="2400" dirty="0"/>
              <a:t>10nm</a:t>
            </a:r>
            <a:r>
              <a:rPr lang="zh-CN" altLang="en-US" sz="2400" dirty="0"/>
              <a:t>及以下导致</a:t>
            </a:r>
            <a:r>
              <a:rPr lang="zh-CN" altLang="en-US" sz="2400" b="1" dirty="0"/>
              <a:t>成本急剧提高</a:t>
            </a:r>
            <a:endParaRPr lang="en-US" altLang="zh-CN" sz="2400" b="1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b="1" dirty="0"/>
              <a:t> </a:t>
            </a:r>
            <a:r>
              <a:rPr lang="zh-CN" altLang="en-US" sz="2400" dirty="0"/>
              <a:t>智能手机等终端设备的兴起造成</a:t>
            </a:r>
            <a:r>
              <a:rPr lang="en-US" altLang="zh-CN" sz="2400" dirty="0"/>
              <a:t>Intel</a:t>
            </a:r>
            <a:r>
              <a:rPr lang="zh-CN" altLang="en-US" sz="2400" dirty="0"/>
              <a:t>主打产品</a:t>
            </a:r>
            <a:r>
              <a:rPr lang="en-US" altLang="zh-CN" sz="2400" dirty="0"/>
              <a:t>x86</a:t>
            </a:r>
            <a:r>
              <a:rPr lang="zh-CN" altLang="en-US" sz="2400" b="1" dirty="0"/>
              <a:t>市场缩水 </a:t>
            </a:r>
            <a:endParaRPr lang="en-US" altLang="zh-CN" sz="2400" b="1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b="1" dirty="0"/>
              <a:t> </a:t>
            </a:r>
            <a:r>
              <a:rPr lang="en-US" altLang="en-US" sz="2400" b="1" dirty="0"/>
              <a:t>Intel </a:t>
            </a:r>
            <a:r>
              <a:rPr lang="zh-CN" altLang="en-US" sz="2400" dirty="0"/>
              <a:t>较低的产力和缺席移动设备领域，减少了可投入</a:t>
            </a:r>
            <a:r>
              <a:rPr lang="en-US" altLang="zh-CN" sz="2400" dirty="0"/>
              <a:t>的研发</a:t>
            </a:r>
            <a:r>
              <a:rPr lang="zh-CN" altLang="en-US" sz="2400" dirty="0"/>
              <a:t>资金</a:t>
            </a:r>
            <a:endParaRPr lang="en-US" altLang="zh-CN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lang="zh-CN" altLang="en-US" sz="2400" b="1" dirty="0"/>
              <a:t>台积电</a:t>
            </a:r>
            <a:r>
              <a:rPr lang="zh-CN" altLang="en-US" sz="2400" dirty="0"/>
              <a:t>等代工厂大量代工迅速改进制程的良品率和漏电率等</a:t>
            </a:r>
            <a:endParaRPr lang="en-US" altLang="zh-C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3778250"/>
            <a:ext cx="5092700" cy="2867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0" y="3778250"/>
            <a:ext cx="6010275" cy="225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Intel </a:t>
            </a:r>
            <a:r>
              <a:rPr lang="en-US" altLang="en-US" dirty="0">
                <a:solidFill>
                  <a:srgbClr val="FF0000"/>
                </a:solidFill>
              </a:rPr>
              <a:t>制程工艺</a:t>
            </a:r>
            <a:r>
              <a:rPr lang="zh-CN" altLang="en-US" dirty="0">
                <a:solidFill>
                  <a:srgbClr val="FF0000"/>
                </a:solidFill>
              </a:rPr>
              <a:t>之困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lang="zh-CN" altLang="en-US" sz="2400" dirty="0"/>
              <a:t>高端芯片</a:t>
            </a:r>
            <a:r>
              <a:rPr lang="en-US" altLang="zh-CN" sz="2400" dirty="0"/>
              <a:t>(</a:t>
            </a:r>
            <a:r>
              <a:rPr lang="zh-CN" altLang="en-US" sz="2400" dirty="0"/>
              <a:t>手机芯片，</a:t>
            </a:r>
            <a:r>
              <a:rPr lang="en-US" altLang="zh-CN" sz="2400" dirty="0"/>
              <a:t>GPU</a:t>
            </a:r>
            <a:r>
              <a:rPr lang="zh-CN" altLang="en-US" sz="2400" dirty="0"/>
              <a:t>等</a:t>
            </a:r>
            <a:r>
              <a:rPr lang="en-US" altLang="zh-CN" sz="2400" dirty="0"/>
              <a:t>)</a:t>
            </a:r>
            <a:r>
              <a:rPr lang="zh-CN" altLang="en-US" sz="2400" dirty="0"/>
              <a:t>对制程需求迫切，对低功耗与良品率要求较高</a:t>
            </a:r>
            <a:endParaRPr lang="en-US" altLang="zh-CN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lang="en-US" altLang="en-US" sz="2400" dirty="0"/>
              <a:t>Intel 10nm激进的集成度</a:t>
            </a:r>
            <a:r>
              <a:rPr lang="en-US" altLang="en-US" sz="2400" dirty="0">
                <a:sym typeface="+mn-ea"/>
              </a:rPr>
              <a:t>(前代产品的</a:t>
            </a:r>
            <a:r>
              <a:rPr lang="en-US" altLang="en-US" sz="2400" b="1" dirty="0">
                <a:solidFill>
                  <a:srgbClr val="0033CC"/>
                </a:solidFill>
                <a:sym typeface="+mn-ea"/>
              </a:rPr>
              <a:t>2.7x</a:t>
            </a:r>
            <a:r>
              <a:rPr lang="en-US" altLang="en-US" sz="2400" dirty="0">
                <a:sym typeface="+mn-ea"/>
              </a:rPr>
              <a:t>)</a:t>
            </a:r>
            <a:r>
              <a:rPr lang="en-US" altLang="en-US" sz="2400" dirty="0"/>
              <a:t>造成</a:t>
            </a:r>
            <a:r>
              <a:rPr lang="zh-CN" altLang="en-US" sz="2400" dirty="0"/>
              <a:t>良品率遇到瓶颈，难以提升 </a:t>
            </a:r>
            <a:endParaRPr lang="zh-CN" altLang="en-US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sz="2400" dirty="0"/>
              <a:t> </a:t>
            </a:r>
            <a:r>
              <a:rPr lang="en-US" altLang="zh-CN" sz="2400" dirty="0"/>
              <a:t>Intel 激进的采取了</a:t>
            </a:r>
            <a:r>
              <a:rPr lang="en-US" altLang="zh-CN" sz="2400" b="1" dirty="0">
                <a:solidFill>
                  <a:srgbClr val="0033CC"/>
                </a:solidFill>
              </a:rPr>
              <a:t>Co代替Cu</a:t>
            </a:r>
            <a:r>
              <a:rPr lang="en-US" altLang="zh-CN" sz="2400" dirty="0"/>
              <a:t>的导线</a:t>
            </a:r>
            <a:r>
              <a:rPr lang="en-US" altLang="en-US" sz="2400" dirty="0"/>
              <a:t>，虽然Co自由程很大但是电阻率也很高</a:t>
            </a:r>
            <a:endParaRPr lang="en-US" altLang="zh-CN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lang="en-US" altLang="en-US" sz="2400" dirty="0"/>
              <a:t>16年开始</a:t>
            </a:r>
            <a:r>
              <a:rPr lang="en-US" altLang="zh-CN" sz="2400" dirty="0"/>
              <a:t>DUV+</a:t>
            </a:r>
            <a:r>
              <a:rPr lang="zh-CN" altLang="en-US" sz="2400" b="1" dirty="0">
                <a:solidFill>
                  <a:srgbClr val="0033CC"/>
                </a:solidFill>
              </a:rPr>
              <a:t>多次曝光</a:t>
            </a:r>
            <a:r>
              <a:rPr lang="en-US" altLang="zh-CN" sz="2400" dirty="0"/>
              <a:t>和更多额外工艺</a:t>
            </a:r>
            <a:r>
              <a:rPr lang="zh-CN" altLang="en-US" sz="2400" dirty="0"/>
              <a:t>，造成的良率</a:t>
            </a:r>
            <a:r>
              <a:rPr lang="en-US" altLang="zh-CN" sz="2400" dirty="0"/>
              <a:t>和产率</a:t>
            </a:r>
            <a:r>
              <a:rPr lang="zh-CN" altLang="en-US" sz="2400" dirty="0"/>
              <a:t>下降不可避免</a:t>
            </a:r>
            <a:endParaRPr lang="en-US" altLang="zh-CN" sz="2400" dirty="0"/>
          </a:p>
          <a:p>
            <a:pPr marL="0" indent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9980" y="3779520"/>
            <a:ext cx="2994660" cy="278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09" y="3779520"/>
            <a:ext cx="2819400" cy="3454400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340" y="3990975"/>
            <a:ext cx="4477385" cy="2573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7169150" y="385445"/>
            <a:ext cx="4944110" cy="5835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Intel GPU </a:t>
            </a:r>
            <a:r>
              <a:rPr lang="zh-CN" altLang="en-US" sz="3200" b="1" dirty="0">
                <a:solidFill>
                  <a:schemeClr val="bg1"/>
                </a:solidFill>
                <a:sym typeface="+mn-ea"/>
              </a:rPr>
              <a:t>决定进行代工</a:t>
            </a:r>
            <a:r>
              <a:rPr lang="en-US" altLang="zh-CN" sz="3200" b="1" dirty="0">
                <a:solidFill>
                  <a:schemeClr val="bg1"/>
                </a:solidFill>
                <a:sym typeface="+mn-ea"/>
              </a:rPr>
              <a:t>！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Intel </a:t>
            </a:r>
            <a:r>
              <a:rPr lang="en-US" altLang="en-US" dirty="0">
                <a:solidFill>
                  <a:srgbClr val="FF0000"/>
                </a:solidFill>
              </a:rPr>
              <a:t>核心架构</a:t>
            </a:r>
            <a:r>
              <a:rPr lang="zh-CN" altLang="en-US" dirty="0">
                <a:solidFill>
                  <a:srgbClr val="FF0000"/>
                </a:solidFill>
              </a:rPr>
              <a:t>之困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sz="2400" dirty="0"/>
              <a:t>应对 Zen 系列架构的多核多线程挑战，添加核心进一步提高了面积与成本</a:t>
            </a:r>
            <a:endParaRPr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sz="2400" dirty="0"/>
              <a:t> </a:t>
            </a:r>
            <a:r>
              <a:rPr lang="en-US" sz="2400" dirty="0"/>
              <a:t>Intel 的多核架构造成不同核心产品需要进行较大改动</a:t>
            </a:r>
            <a:endParaRPr lang="en-US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sz="2400" dirty="0"/>
              <a:t> Zen 架构只需进行片上互联线的修改</a:t>
            </a:r>
            <a:endParaRPr lang="en-US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endParaRPr sz="2400" dirty="0"/>
          </a:p>
          <a:p>
            <a:pPr marL="0" indent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endParaRPr lang="en-US" altLang="zh-C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8190" y="2580005"/>
            <a:ext cx="4852035" cy="427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3694430"/>
            <a:ext cx="2604135" cy="3047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3711575"/>
            <a:ext cx="3644265" cy="3012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1695450"/>
            <a:ext cx="5028565" cy="502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Intel </a:t>
            </a:r>
            <a:r>
              <a:rPr lang="en-US" altLang="en-US" dirty="0">
                <a:solidFill>
                  <a:srgbClr val="FF0000"/>
                </a:solidFill>
              </a:rPr>
              <a:t>核心架构</a:t>
            </a:r>
            <a:r>
              <a:rPr lang="zh-CN" altLang="en-US" dirty="0">
                <a:solidFill>
                  <a:srgbClr val="FF0000"/>
                </a:solidFill>
              </a:rPr>
              <a:t>之困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340" y="124841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</a:t>
            </a:r>
            <a:r>
              <a:rPr sz="2400" dirty="0"/>
              <a:t>应对 Zen 系列架构的多核多线程挑战，添加核心进一步提高了面积与成本</a:t>
            </a:r>
            <a:endParaRPr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sz="2400" dirty="0"/>
              <a:t> </a:t>
            </a:r>
            <a:r>
              <a:rPr lang="en-US" sz="2400" dirty="0"/>
              <a:t>Intel 的多核架构造成不同核心产品需要进行较大改动</a:t>
            </a:r>
            <a:endParaRPr lang="en-US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sz="2400" dirty="0"/>
              <a:t> Zen 架构只需进行片上互联线的修改</a:t>
            </a:r>
            <a:endParaRPr sz="2400" dirty="0"/>
          </a:p>
          <a:p>
            <a:pPr marL="0" indent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3733800"/>
            <a:ext cx="5278120" cy="2646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05" y="4043680"/>
            <a:ext cx="4538980" cy="22758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956935" y="262255"/>
            <a:ext cx="6837045" cy="5835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r>
              <a:rPr lang="en-US" sz="32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sz="3200" b="1" dirty="0">
                <a:solidFill>
                  <a:schemeClr val="bg1"/>
                </a:solidFill>
                <a:sym typeface="+mn-ea"/>
              </a:rPr>
              <a:t>AMD Ryzen5000 全面超越 Intel！</a:t>
            </a:r>
            <a:endParaRPr lang="en-US" altLang="en-US" sz="32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848" y="212725"/>
            <a:ext cx="11642103" cy="66278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光刻技术：</a:t>
            </a:r>
            <a:r>
              <a:rPr lang="en-US" altLang="zh-CN" dirty="0">
                <a:solidFill>
                  <a:srgbClr val="FF0000"/>
                </a:solidFill>
              </a:rPr>
              <a:t>EUV or DUV?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706" y="96279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dirty="0"/>
              <a:t> DUV</a:t>
            </a:r>
            <a:r>
              <a:rPr lang="zh-CN" altLang="en-US" sz="2400" dirty="0"/>
              <a:t>是指深紫外光，而</a:t>
            </a:r>
            <a:r>
              <a:rPr lang="en-US" altLang="zh-CN" sz="2400" dirty="0"/>
              <a:t>EUV</a:t>
            </a:r>
            <a:r>
              <a:rPr lang="zh-CN" altLang="en-US" sz="2400" dirty="0"/>
              <a:t>是指极紫外光。</a:t>
            </a:r>
            <a:r>
              <a:rPr lang="en-US" altLang="zh-CN" sz="2400" dirty="0"/>
              <a:t>DUV</a:t>
            </a:r>
            <a:r>
              <a:rPr lang="zh-CN" altLang="en-US" sz="2400" dirty="0"/>
              <a:t>的波长是</a:t>
            </a:r>
            <a:r>
              <a:rPr lang="en-US" altLang="zh-CN" sz="2400" dirty="0"/>
              <a:t>193nm</a:t>
            </a:r>
            <a:r>
              <a:rPr lang="zh-CN" altLang="en-US" sz="2400" dirty="0"/>
              <a:t>，</a:t>
            </a:r>
            <a:r>
              <a:rPr lang="en-US" altLang="zh-CN" sz="2400" dirty="0"/>
              <a:t>EUV</a:t>
            </a:r>
            <a:r>
              <a:rPr lang="zh-CN" altLang="en-US" sz="2400" dirty="0"/>
              <a:t>是</a:t>
            </a:r>
            <a:r>
              <a:rPr lang="en-US" altLang="zh-CN" sz="2400" dirty="0"/>
              <a:t>13nm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sz="2400" dirty="0"/>
              <a:t> 浸没式光刻、光学临近效应修正技术（</a:t>
            </a:r>
            <a:r>
              <a:rPr lang="en-US" altLang="zh-CN" sz="2400" dirty="0"/>
              <a:t>OPC</a:t>
            </a:r>
            <a:r>
              <a:rPr lang="zh-CN" altLang="en-US" sz="2400" dirty="0"/>
              <a:t>）等分辨率增强技术</a:t>
            </a:r>
            <a:r>
              <a:rPr lang="en-US" altLang="zh-CN" sz="2400" dirty="0"/>
              <a:t>(Resolution Enhancement </a:t>
            </a:r>
            <a:r>
              <a:rPr lang="en-US" altLang="zh-CN" sz="2400" dirty="0" err="1"/>
              <a:t>Teehnology,RET</a:t>
            </a:r>
            <a:r>
              <a:rPr lang="en-US" altLang="zh-CN" sz="2400" dirty="0"/>
              <a:t>) ---- </a:t>
            </a:r>
            <a:r>
              <a:rPr lang="en-US" altLang="zh-CN" sz="2400" b="1" dirty="0">
                <a:solidFill>
                  <a:srgbClr val="FF0000"/>
                </a:solidFill>
              </a:rPr>
              <a:t>30nm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sz="2400" dirty="0"/>
              <a:t> 多图案技术（</a:t>
            </a:r>
            <a:r>
              <a:rPr lang="en-US" altLang="zh-CN" sz="2400" dirty="0"/>
              <a:t>Multi-patterning</a:t>
            </a:r>
            <a:r>
              <a:rPr lang="zh-CN" altLang="en-US" sz="2400" dirty="0"/>
              <a:t>）</a:t>
            </a:r>
            <a:r>
              <a:rPr lang="en-US" altLang="zh-CN" sz="2400" dirty="0"/>
              <a:t>Double Patterning</a:t>
            </a:r>
            <a:r>
              <a:rPr lang="zh-CN" altLang="en-US" sz="2400" dirty="0"/>
              <a:t>（</a:t>
            </a:r>
            <a:r>
              <a:rPr lang="en-US" altLang="zh-CN" sz="2400" dirty="0"/>
              <a:t>DP</a:t>
            </a:r>
            <a:r>
              <a:rPr lang="zh-CN" altLang="en-US" sz="2400" dirty="0"/>
              <a:t>）、</a:t>
            </a:r>
            <a:r>
              <a:rPr lang="en-US" altLang="zh-CN" sz="2400" dirty="0"/>
              <a:t>Triple Patterning</a:t>
            </a:r>
            <a:r>
              <a:rPr lang="zh-CN" altLang="en-US" sz="2400" dirty="0"/>
              <a:t>（</a:t>
            </a:r>
            <a:r>
              <a:rPr lang="en-US" altLang="zh-CN" sz="2400" dirty="0"/>
              <a:t>TP</a:t>
            </a:r>
            <a:r>
              <a:rPr lang="zh-CN" altLang="en-US" sz="2400" dirty="0"/>
              <a:t>）和</a:t>
            </a:r>
            <a:r>
              <a:rPr lang="en-US" altLang="zh-CN" sz="2400" dirty="0"/>
              <a:t>Quad Patterning</a:t>
            </a:r>
            <a:r>
              <a:rPr lang="zh-CN" altLang="en-US" sz="2400" dirty="0"/>
              <a:t>（</a:t>
            </a:r>
            <a:r>
              <a:rPr lang="en-US" altLang="zh-CN" sz="2400" dirty="0"/>
              <a:t>QP</a:t>
            </a:r>
            <a:r>
              <a:rPr lang="zh-CN" altLang="en-US" sz="2400" dirty="0"/>
              <a:t>）</a:t>
            </a:r>
            <a:r>
              <a:rPr lang="en-US" altLang="zh-CN" sz="2400" dirty="0"/>
              <a:t>---- </a:t>
            </a:r>
            <a:r>
              <a:rPr lang="en-US" altLang="zh-CN" sz="2400" b="1" dirty="0">
                <a:solidFill>
                  <a:srgbClr val="FF0000"/>
                </a:solidFill>
              </a:rPr>
              <a:t>5nm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endParaRPr lang="en-US" altLang="zh-CN" sz="2400" dirty="0"/>
          </a:p>
        </p:txBody>
      </p:sp>
      <p:pic>
        <p:nvPicPr>
          <p:cNvPr id="7" name="图片 6" descr="C:\Users\11745\AppData\Local\Temp\WeChat Files\e3e8a55641a60bf33260047f6c90a5b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52" y="3952876"/>
            <a:ext cx="5039558" cy="28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pic2.zhimg.com/80/v2-9ca65b8a115841b6fc457bcffc8f6e91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1" y="4076933"/>
            <a:ext cx="1765508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848" y="212725"/>
            <a:ext cx="11642103" cy="66278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光刻技术：</a:t>
            </a:r>
            <a:r>
              <a:rPr lang="en-US" altLang="zh-CN" dirty="0">
                <a:solidFill>
                  <a:srgbClr val="FF0000"/>
                </a:solidFill>
              </a:rPr>
              <a:t>EUV or DUV?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706" y="1159640"/>
            <a:ext cx="11393954" cy="53968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zh-CN" altLang="en-US" sz="2400" dirty="0"/>
              <a:t> 自对齐技术：</a:t>
            </a:r>
            <a:r>
              <a:rPr lang="en-US" altLang="zh-CN" sz="2400" dirty="0"/>
              <a:t>Self-Aligned Double Patterning</a:t>
            </a:r>
            <a:r>
              <a:rPr lang="zh-CN" altLang="en-US" sz="2400" dirty="0"/>
              <a:t>（</a:t>
            </a:r>
            <a:r>
              <a:rPr lang="en-US" altLang="zh-CN" sz="2400" dirty="0"/>
              <a:t>SADP</a:t>
            </a:r>
            <a:r>
              <a:rPr lang="zh-CN" altLang="en-US" sz="2400" dirty="0"/>
              <a:t>）和 </a:t>
            </a:r>
            <a:r>
              <a:rPr lang="en-US" altLang="zh-CN" sz="2400" b="1" dirty="0">
                <a:solidFill>
                  <a:srgbClr val="FF0000"/>
                </a:solidFill>
              </a:rPr>
              <a:t>Self-Aligned Quad Patterning</a:t>
            </a:r>
            <a:r>
              <a:rPr lang="zh-CN" altLang="en-US" sz="2400" b="1" dirty="0">
                <a:solidFill>
                  <a:srgbClr val="FF0000"/>
                </a:solidFill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SAQP</a:t>
            </a:r>
            <a:r>
              <a:rPr lang="zh-CN" altLang="en-US" sz="2400" b="1" dirty="0">
                <a:solidFill>
                  <a:srgbClr val="FF0000"/>
                </a:solidFill>
              </a:rPr>
              <a:t>）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"/>
            </a:pP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英特尔</a:t>
            </a:r>
            <a:r>
              <a:rPr lang="en-US" altLang="zh-CN" sz="2400" b="1" dirty="0">
                <a:solidFill>
                  <a:schemeClr val="tx1"/>
                </a:solidFill>
              </a:rPr>
              <a:t>10nm</a:t>
            </a:r>
            <a:r>
              <a:rPr lang="en-US" altLang="en-US" sz="2400" b="1" dirty="0">
                <a:solidFill>
                  <a:schemeClr val="tx1"/>
                </a:solidFill>
              </a:rPr>
              <a:t>(2016)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DUV + SAQP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r>
              <a:rPr lang="en-US" altLang="zh-CN" sz="2400" b="1" dirty="0">
                <a:solidFill>
                  <a:srgbClr val="FF0000"/>
                </a:solidFill>
              </a:rPr>
              <a:t>唯一一家！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3411465" y="2871024"/>
            <a:ext cx="5117393" cy="3685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5299">
            <a:alpha val="80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WPS Presentation</Application>
  <PresentationFormat>宽屏</PresentationFormat>
  <Paragraphs>86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草檀斋毛泽东字体</vt:lpstr>
      <vt:lpstr>Microsoft YaHei</vt:lpstr>
      <vt:lpstr>腾祥嘉丽大黑简</vt:lpstr>
      <vt:lpstr>微软雅黑</vt:lpstr>
      <vt:lpstr>等线</vt:lpstr>
      <vt:lpstr>Wingdings</vt:lpstr>
      <vt:lpstr>Arial Unicode MS</vt:lpstr>
      <vt:lpstr>等线 Light</vt:lpstr>
      <vt:lpstr>1_Office 主题​​</vt:lpstr>
      <vt:lpstr>Office 主题​​</vt:lpstr>
      <vt:lpstr>PowerPoint 演示文稿</vt:lpstr>
      <vt:lpstr>介绍内容</vt:lpstr>
      <vt:lpstr>Intel 生产模式之困</vt:lpstr>
      <vt:lpstr>Intel 研发模式之困</vt:lpstr>
      <vt:lpstr>Intel 制程工艺之困</vt:lpstr>
      <vt:lpstr>Intel 核心架构之困</vt:lpstr>
      <vt:lpstr>Intel 核心架构之困</vt:lpstr>
      <vt:lpstr>光刻技术：EUV or DUV?</vt:lpstr>
      <vt:lpstr>光刻技术：EUV or DUV?</vt:lpstr>
      <vt:lpstr>光刻技术：EUV or DUV?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K_Alan</dc:creator>
  <cp:lastModifiedBy>pannenetsf</cp:lastModifiedBy>
  <cp:revision>748</cp:revision>
  <dcterms:created xsi:type="dcterms:W3CDTF">2020-11-10T03:12:32Z</dcterms:created>
  <dcterms:modified xsi:type="dcterms:W3CDTF">2020-11-10T03:12:32Z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